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69" r:id="rId5"/>
    <p:sldId id="259" r:id="rId6"/>
    <p:sldId id="273" r:id="rId7"/>
    <p:sldId id="268" r:id="rId8"/>
    <p:sldId id="270" r:id="rId9"/>
    <p:sldId id="265" r:id="rId10"/>
    <p:sldId id="266" r:id="rId11"/>
    <p:sldId id="260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60"/>
  </p:normalViewPr>
  <p:slideViewPr>
    <p:cSldViewPr snapToGrid="0">
      <p:cViewPr varScale="1">
        <p:scale>
          <a:sx n="63" d="100"/>
          <a:sy n="63" d="100"/>
        </p:scale>
        <p:origin x="31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0760C8A2-CACA-4965-8989-88C148984275}" type="datetimeFigureOut">
              <a:rPr lang="fr-BE" smtClean="0"/>
              <a:t>04-07-26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B586-6FC4-49FC-BF05-B0C16AFA54C3}" type="slidenum">
              <a:rPr lang="fr-BE" smtClean="0"/>
              <a:t>‹N°›</a:t>
            </a:fld>
            <a:endParaRPr lang="fr-BE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0699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0C8A2-CACA-4965-8989-88C148984275}" type="datetimeFigureOut">
              <a:rPr lang="fr-BE" smtClean="0"/>
              <a:t>04-07-26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B586-6FC4-49FC-BF05-B0C16AFA54C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25001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0C8A2-CACA-4965-8989-88C148984275}" type="datetimeFigureOut">
              <a:rPr lang="fr-BE" smtClean="0"/>
              <a:t>04-07-26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B586-6FC4-49FC-BF05-B0C16AFA54C3}" type="slidenum">
              <a:rPr lang="fr-BE" smtClean="0"/>
              <a:t>‹N°›</a:t>
            </a:fld>
            <a:endParaRPr lang="fr-BE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523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0C8A2-CACA-4965-8989-88C148984275}" type="datetimeFigureOut">
              <a:rPr lang="fr-BE" smtClean="0"/>
              <a:t>04-07-26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B586-6FC4-49FC-BF05-B0C16AFA54C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58262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0C8A2-CACA-4965-8989-88C148984275}" type="datetimeFigureOut">
              <a:rPr lang="fr-BE" smtClean="0"/>
              <a:t>04-07-26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B586-6FC4-49FC-BF05-B0C16AFA54C3}" type="slidenum">
              <a:rPr lang="fr-BE" smtClean="0"/>
              <a:t>‹N°›</a:t>
            </a:fld>
            <a:endParaRPr lang="fr-BE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240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0C8A2-CACA-4965-8989-88C148984275}" type="datetimeFigureOut">
              <a:rPr lang="fr-BE" smtClean="0"/>
              <a:t>04-07-26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B586-6FC4-49FC-BF05-B0C16AFA54C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76115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0C8A2-CACA-4965-8989-88C148984275}" type="datetimeFigureOut">
              <a:rPr lang="fr-BE" smtClean="0"/>
              <a:t>04-07-26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B586-6FC4-49FC-BF05-B0C16AFA54C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96263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0C8A2-CACA-4965-8989-88C148984275}" type="datetimeFigureOut">
              <a:rPr lang="fr-BE" smtClean="0"/>
              <a:t>04-07-26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B586-6FC4-49FC-BF05-B0C16AFA54C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73814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0C8A2-CACA-4965-8989-88C148984275}" type="datetimeFigureOut">
              <a:rPr lang="fr-BE" smtClean="0"/>
              <a:t>04-07-26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B586-6FC4-49FC-BF05-B0C16AFA54C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11514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0C8A2-CACA-4965-8989-88C148984275}" type="datetimeFigureOut">
              <a:rPr lang="fr-BE" smtClean="0"/>
              <a:t>04-07-26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B586-6FC4-49FC-BF05-B0C16AFA54C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56584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0C8A2-CACA-4965-8989-88C148984275}" type="datetimeFigureOut">
              <a:rPr lang="fr-BE" smtClean="0"/>
              <a:t>04-07-26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B586-6FC4-49FC-BF05-B0C16AFA54C3}" type="slidenum">
              <a:rPr lang="fr-BE" smtClean="0"/>
              <a:t>‹N°›</a:t>
            </a:fld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249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0760C8A2-CACA-4965-8989-88C148984275}" type="datetimeFigureOut">
              <a:rPr lang="fr-BE" smtClean="0"/>
              <a:t>04-07-26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7BD3B586-6FC4-49FC-BF05-B0C16AFA54C3}" type="slidenum">
              <a:rPr lang="fr-BE" smtClean="0"/>
              <a:t>‹N°›</a:t>
            </a:fld>
            <a:endParaRPr lang="fr-BE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0019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BE" sz="4400" dirty="0" smtClean="0"/>
              <a:t>Réseau EBIS </a:t>
            </a:r>
            <a:r>
              <a:rPr lang="fr-BE" sz="4400" dirty="0" err="1" smtClean="0"/>
              <a:t>deS</a:t>
            </a:r>
            <a:r>
              <a:rPr lang="fr-BE" sz="4400" dirty="0" smtClean="0"/>
              <a:t> dispositifs ressources POUR LA </a:t>
            </a:r>
            <a:r>
              <a:rPr lang="fr-BE" sz="4400" dirty="0" err="1" smtClean="0"/>
              <a:t>cérébrolésion</a:t>
            </a:r>
            <a:r>
              <a:rPr lang="fr-BE" sz="4400" dirty="0"/>
              <a:t/>
            </a:r>
            <a:br>
              <a:rPr lang="fr-BE" sz="4400" dirty="0"/>
            </a:br>
            <a:r>
              <a:rPr lang="fr-BE" sz="4400" dirty="0" smtClean="0"/>
              <a:t>acquise</a:t>
            </a:r>
            <a:endParaRPr lang="fr-BE" sz="4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828280" y="4914722"/>
            <a:ext cx="3200400" cy="1463040"/>
          </a:xfrm>
        </p:spPr>
        <p:txBody>
          <a:bodyPr/>
          <a:lstStyle/>
          <a:p>
            <a:endParaRPr lang="fr-BE" dirty="0"/>
          </a:p>
        </p:txBody>
      </p:sp>
      <p:grpSp>
        <p:nvGrpSpPr>
          <p:cNvPr id="4" name="Groupe 3"/>
          <p:cNvGrpSpPr/>
          <p:nvPr/>
        </p:nvGrpSpPr>
        <p:grpSpPr>
          <a:xfrm>
            <a:off x="4594212" y="4592308"/>
            <a:ext cx="8630194" cy="1567852"/>
            <a:chOff x="524532" y="135992"/>
            <a:chExt cx="8630194" cy="1567852"/>
          </a:xfrm>
        </p:grpSpPr>
        <p:pic>
          <p:nvPicPr>
            <p:cNvPr id="5" name="Image 4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9898" y="514959"/>
              <a:ext cx="844731" cy="9303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pic>
        <p:sp>
          <p:nvSpPr>
            <p:cNvPr id="6" name="Rectangle 5"/>
            <p:cNvSpPr/>
            <p:nvPr/>
          </p:nvSpPr>
          <p:spPr>
            <a:xfrm>
              <a:off x="4839629" y="1426845"/>
              <a:ext cx="236405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200" b="1" kern="1400" spc="-50" dirty="0">
                  <a:solidFill>
                    <a:srgbClr val="0070C0"/>
                  </a:solidFill>
                  <a:latin typeface="Century Gothic" panose="020B050202020202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European Brain Injury Society</a:t>
              </a:r>
              <a:endParaRPr lang="fr-FR" sz="1200" kern="1400" spc="-5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524532" y="135992"/>
              <a:ext cx="863019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endParaRPr lang="fr-FR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6898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A QUI S’ADRESSENT LES DISPOSITIFS Ressources?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fr-BE" sz="5600" dirty="0" smtClean="0"/>
              <a:t>Aux </a:t>
            </a:r>
            <a:r>
              <a:rPr lang="fr-BE" sz="5600" dirty="0"/>
              <a:t>proches : enfants et adultes</a:t>
            </a:r>
            <a:endParaRPr lang="en-US" sz="5600" dirty="0"/>
          </a:p>
          <a:p>
            <a:r>
              <a:rPr lang="fr-BE" sz="5600" dirty="0" smtClean="0"/>
              <a:t>Aux </a:t>
            </a:r>
            <a:r>
              <a:rPr lang="fr-BE" sz="5600" dirty="0"/>
              <a:t>personnes </a:t>
            </a:r>
            <a:r>
              <a:rPr lang="fr-BE" sz="5600" dirty="0" err="1"/>
              <a:t>cérébrolésées</a:t>
            </a:r>
            <a:r>
              <a:rPr lang="fr-BE" sz="5600" dirty="0"/>
              <a:t> : enfants et adultes</a:t>
            </a:r>
            <a:endParaRPr lang="en-US" sz="5600" dirty="0"/>
          </a:p>
          <a:p>
            <a:r>
              <a:rPr lang="fr-BE" sz="5600" dirty="0" smtClean="0"/>
              <a:t>Aux </a:t>
            </a:r>
            <a:r>
              <a:rPr lang="fr-BE" sz="5600" dirty="0"/>
              <a:t>professionnels de la lésion cérébrale acquise</a:t>
            </a:r>
            <a:endParaRPr lang="en-US" sz="5600" dirty="0"/>
          </a:p>
          <a:p>
            <a:r>
              <a:rPr lang="fr-BE" sz="5600" dirty="0" smtClean="0"/>
              <a:t>Aux </a:t>
            </a:r>
            <a:r>
              <a:rPr lang="fr-BE" sz="5600" dirty="0"/>
              <a:t>professionnels généralistes et les étudiants</a:t>
            </a:r>
            <a:endParaRPr lang="en-US" sz="5600" dirty="0"/>
          </a:p>
          <a:p>
            <a:r>
              <a:rPr lang="fr-BE" sz="5600" dirty="0" smtClean="0"/>
              <a:t>Aux </a:t>
            </a:r>
            <a:r>
              <a:rPr lang="fr-BE" sz="5600" dirty="0"/>
              <a:t>services sociaux et judiciaires</a:t>
            </a:r>
            <a:endParaRPr lang="en-US" sz="5600" dirty="0"/>
          </a:p>
          <a:p>
            <a:r>
              <a:rPr lang="fr-BE" sz="5600" dirty="0" smtClean="0"/>
              <a:t>Aux </a:t>
            </a:r>
            <a:r>
              <a:rPr lang="fr-BE" sz="5600" dirty="0"/>
              <a:t>professionnels du monde de l’assurance et de l’indemnisation</a:t>
            </a:r>
            <a:endParaRPr lang="en-US" sz="5600" dirty="0"/>
          </a:p>
          <a:p>
            <a:r>
              <a:rPr lang="fr-BE" sz="5600" dirty="0" smtClean="0"/>
              <a:t>Aux </a:t>
            </a:r>
            <a:r>
              <a:rPr lang="fr-BE" sz="5600" dirty="0"/>
              <a:t>professionnels du monde carcéral, du sans </a:t>
            </a:r>
            <a:r>
              <a:rPr lang="fr-BE" sz="5600" dirty="0" err="1"/>
              <a:t>abrisme</a:t>
            </a:r>
            <a:endParaRPr lang="en-US" sz="5600" dirty="0"/>
          </a:p>
          <a:p>
            <a:r>
              <a:rPr lang="fr-BE" sz="5600" dirty="0" smtClean="0"/>
              <a:t>Aux professionnels </a:t>
            </a:r>
            <a:r>
              <a:rPr lang="fr-BE" sz="5600" dirty="0"/>
              <a:t>de l’éducation et du monde du travail </a:t>
            </a:r>
            <a:endParaRPr lang="en-US" sz="5600" dirty="0"/>
          </a:p>
          <a:p>
            <a:r>
              <a:rPr lang="fr-BE" sz="5600" dirty="0"/>
              <a:t> </a:t>
            </a:r>
            <a:r>
              <a:rPr lang="fr-BE" sz="5600" dirty="0" smtClean="0"/>
              <a:t>Au monde </a:t>
            </a:r>
            <a:r>
              <a:rPr lang="fr-BE" sz="5600" dirty="0"/>
              <a:t>sportif (</a:t>
            </a:r>
            <a:r>
              <a:rPr lang="fr-BE" sz="5600" dirty="0" smtClean="0"/>
              <a:t>amateur ou  </a:t>
            </a:r>
            <a:r>
              <a:rPr lang="fr-BE" sz="5600" dirty="0"/>
              <a:t>professionnel)</a:t>
            </a:r>
            <a:endParaRPr lang="en-US" sz="5600" dirty="0"/>
          </a:p>
          <a:p>
            <a:r>
              <a:rPr lang="fr-BE" sz="5600" dirty="0" smtClean="0"/>
              <a:t>Au </a:t>
            </a:r>
            <a:r>
              <a:rPr lang="fr-BE" sz="5600" dirty="0"/>
              <a:t>grand public</a:t>
            </a:r>
            <a:endParaRPr lang="en-US" sz="5600" dirty="0"/>
          </a:p>
          <a:p>
            <a:r>
              <a:rPr lang="fr-BE" dirty="0"/>
              <a:t> </a:t>
            </a:r>
            <a:endParaRPr lang="en-US" dirty="0"/>
          </a:p>
          <a:p>
            <a:r>
              <a:rPr lang="fr-BE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53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Le réseau EBIS : CONCRETEMENT?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- des réunions en </a:t>
            </a:r>
            <a:r>
              <a:rPr lang="fr-BE" dirty="0" err="1" smtClean="0"/>
              <a:t>visio</a:t>
            </a:r>
            <a:endParaRPr lang="fr-BE" dirty="0" smtClean="0"/>
          </a:p>
          <a:p>
            <a:r>
              <a:rPr lang="fr-BE" dirty="0" smtClean="0"/>
              <a:t>- une base de données reprenant les informations de chaque dispositif et leurs outils (en évolution constante)</a:t>
            </a:r>
          </a:p>
          <a:p>
            <a:r>
              <a:rPr lang="fr-BE" dirty="0" smtClean="0"/>
              <a:t>- </a:t>
            </a:r>
            <a:r>
              <a:rPr lang="fr-BE" dirty="0"/>
              <a:t>u</a:t>
            </a:r>
            <a:r>
              <a:rPr lang="fr-BE" dirty="0" smtClean="0"/>
              <a:t>ne première journée de travail à Paris le 1/4/2026</a:t>
            </a:r>
          </a:p>
          <a:p>
            <a:r>
              <a:rPr lang="fr-BE" dirty="0" smtClean="0"/>
              <a:t>- une demi-journée de travail à Bruxelles le 9 octobre 2026 (présentiel et </a:t>
            </a:r>
            <a:r>
              <a:rPr lang="fr-BE" dirty="0" err="1" smtClean="0"/>
              <a:t>visio</a:t>
            </a:r>
            <a:r>
              <a:rPr lang="fr-BE" dirty="0" smtClean="0"/>
              <a:t>)</a:t>
            </a:r>
          </a:p>
          <a:p>
            <a:r>
              <a:rPr lang="fr-BE" dirty="0" smtClean="0"/>
              <a:t>- une journée de travail à Paris le 1/4/2027</a:t>
            </a:r>
          </a:p>
          <a:p>
            <a:endParaRPr lang="fr-BE" dirty="0" smtClean="0"/>
          </a:p>
          <a:p>
            <a:r>
              <a:rPr lang="fr-BE" dirty="0" smtClean="0"/>
              <a:t>- la suite à construire ensemble…</a:t>
            </a:r>
            <a:endParaRPr lang="fr-BE" dirty="0"/>
          </a:p>
        </p:txBody>
      </p:sp>
      <p:pic>
        <p:nvPicPr>
          <p:cNvPr id="4" name="Image 1">
            <a:extLst>
              <a:ext uri="{FF2B5EF4-FFF2-40B4-BE49-F238E27FC236}">
                <a16:creationId xmlns:a16="http://schemas.microsoft.com/office/drawing/2014/main" id="{B956CD97-AF58-E947-8F71-87C37F277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44" y="4872560"/>
            <a:ext cx="900000" cy="113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28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Pour toute </a:t>
            </a:r>
            <a:r>
              <a:rPr lang="fr-BE" smtClean="0"/>
              <a:t>information complémentaire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fr-BE" dirty="0" smtClean="0"/>
              <a:t> </a:t>
            </a:r>
          </a:p>
          <a:p>
            <a:pPr algn="ctr"/>
            <a:r>
              <a:rPr lang="fr-BE" sz="3000" dirty="0" smtClean="0"/>
              <a:t> Christine Croisiaux</a:t>
            </a:r>
          </a:p>
          <a:p>
            <a:pPr algn="ctr"/>
            <a:r>
              <a:rPr lang="fr-BE" dirty="0" smtClean="0"/>
              <a:t>Présidente EBIS  ( AISBL)  </a:t>
            </a:r>
          </a:p>
          <a:p>
            <a:pPr algn="ctr"/>
            <a:r>
              <a:rPr lang="fr-BE" dirty="0" smtClean="0"/>
              <a:t>Rue de la Vigne 56</a:t>
            </a:r>
          </a:p>
          <a:p>
            <a:pPr algn="ctr"/>
            <a:r>
              <a:rPr lang="fr-BE" dirty="0" smtClean="0"/>
              <a:t>B 1070 Bruxelles</a:t>
            </a:r>
          </a:p>
          <a:p>
            <a:pPr algn="ctr"/>
            <a:endParaRPr lang="fr-BE" dirty="0"/>
          </a:p>
          <a:p>
            <a:pPr algn="ctr"/>
            <a:r>
              <a:rPr lang="fr-BE" dirty="0" smtClean="0">
                <a:solidFill>
                  <a:srgbClr val="FF0000"/>
                </a:solidFill>
              </a:rPr>
              <a:t>www.european-brain-injury-society.com</a:t>
            </a:r>
          </a:p>
          <a:p>
            <a:pPr algn="ctr"/>
            <a:r>
              <a:rPr lang="fr-BE" smtClean="0"/>
              <a:t>Ebis.Secretariat@european-brain-injury-society.com</a:t>
            </a:r>
            <a:endParaRPr lang="fr-BE" dirty="0"/>
          </a:p>
        </p:txBody>
      </p:sp>
      <p:pic>
        <p:nvPicPr>
          <p:cNvPr id="4" name="Image 1">
            <a:extLst>
              <a:ext uri="{FF2B5EF4-FFF2-40B4-BE49-F238E27FC236}">
                <a16:creationId xmlns:a16="http://schemas.microsoft.com/office/drawing/2014/main" id="{B956CD97-AF58-E947-8F71-87C37F277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44" y="4872560"/>
            <a:ext cx="900000" cy="113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79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Objectifs de ce réseau francophone?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/>
              <a:t>• </a:t>
            </a:r>
            <a:r>
              <a:rPr lang="fr-BE" b="1" dirty="0"/>
              <a:t>Partager</a:t>
            </a:r>
            <a:r>
              <a:rPr lang="fr-BE" dirty="0"/>
              <a:t> les outils et les ressources développés par chaque structure.</a:t>
            </a:r>
            <a:endParaRPr lang="en-US" dirty="0"/>
          </a:p>
          <a:p>
            <a:r>
              <a:rPr lang="fr-BE" dirty="0"/>
              <a:t>• </a:t>
            </a:r>
            <a:r>
              <a:rPr lang="fr-BE" b="1" dirty="0"/>
              <a:t>Échanger</a:t>
            </a:r>
            <a:r>
              <a:rPr lang="fr-BE" dirty="0"/>
              <a:t> sur les pratiques professionnelles et les savoir-faire.</a:t>
            </a:r>
            <a:endParaRPr lang="en-US" dirty="0"/>
          </a:p>
          <a:p>
            <a:r>
              <a:rPr lang="fr-BE" dirty="0"/>
              <a:t>• </a:t>
            </a:r>
            <a:r>
              <a:rPr lang="fr-BE" b="1" dirty="0"/>
              <a:t>Diffuser</a:t>
            </a:r>
            <a:r>
              <a:rPr lang="fr-BE" dirty="0"/>
              <a:t> des informations pertinentes au sein du réseau et au-delà.</a:t>
            </a:r>
            <a:endParaRPr lang="en-US" dirty="0"/>
          </a:p>
          <a:p>
            <a:r>
              <a:rPr lang="fr-BE" dirty="0"/>
              <a:t>• </a:t>
            </a:r>
            <a:r>
              <a:rPr lang="fr-BE" b="1" dirty="0"/>
              <a:t>Sensibiliser</a:t>
            </a:r>
            <a:r>
              <a:rPr lang="fr-BE" dirty="0"/>
              <a:t> les différents publics concernés par la lésion cérébrale.</a:t>
            </a:r>
            <a:endParaRPr lang="en-US" dirty="0"/>
          </a:p>
          <a:p>
            <a:r>
              <a:rPr lang="fr-BE" dirty="0"/>
              <a:t>• </a:t>
            </a:r>
            <a:r>
              <a:rPr lang="fr-BE" b="1" dirty="0"/>
              <a:t>Soutenir et promouvoir</a:t>
            </a:r>
            <a:r>
              <a:rPr lang="fr-BE" dirty="0"/>
              <a:t> la recherche dans le domaine.</a:t>
            </a:r>
            <a:endParaRPr lang="en-US" dirty="0"/>
          </a:p>
          <a:p>
            <a:r>
              <a:rPr lang="fr-BE" dirty="0"/>
              <a:t> </a:t>
            </a:r>
            <a:endParaRPr lang="en-US" dirty="0"/>
          </a:p>
          <a:p>
            <a:pPr lvl="0"/>
            <a:endParaRPr lang="fr-BE" dirty="0"/>
          </a:p>
          <a:p>
            <a:pPr marL="0" indent="0">
              <a:buNone/>
            </a:pPr>
            <a:endParaRPr lang="fr-BE" dirty="0"/>
          </a:p>
        </p:txBody>
      </p:sp>
      <p:pic>
        <p:nvPicPr>
          <p:cNvPr id="4" name="Image 1">
            <a:extLst>
              <a:ext uri="{FF2B5EF4-FFF2-40B4-BE49-F238E27FC236}">
                <a16:creationId xmlns:a16="http://schemas.microsoft.com/office/drawing/2014/main" id="{B956CD97-AF58-E947-8F71-87C37F277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44" y="4872560"/>
            <a:ext cx="900000" cy="113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46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Qui en fait partie? </a:t>
            </a:r>
            <a:br>
              <a:rPr lang="fr-BE" dirty="0" smtClean="0"/>
            </a:br>
            <a:r>
              <a:rPr lang="fr-BE" dirty="0" smtClean="0"/>
              <a:t>En France :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BE" dirty="0" smtClean="0"/>
              <a:t>Réseau </a:t>
            </a:r>
            <a:r>
              <a:rPr lang="fr-BE" dirty="0"/>
              <a:t>TC </a:t>
            </a:r>
            <a:r>
              <a:rPr lang="fr-BE" dirty="0" smtClean="0"/>
              <a:t>AVC Hauts de France</a:t>
            </a:r>
          </a:p>
          <a:p>
            <a:r>
              <a:rPr lang="fr-BE" dirty="0" smtClean="0"/>
              <a:t>CRFTC Paris</a:t>
            </a:r>
          </a:p>
          <a:p>
            <a:r>
              <a:rPr lang="fr-BE" dirty="0" smtClean="0"/>
              <a:t>CSI Saint Maurice</a:t>
            </a:r>
          </a:p>
          <a:p>
            <a:r>
              <a:rPr lang="fr-BE" dirty="0" smtClean="0"/>
              <a:t>CLANA</a:t>
            </a:r>
          </a:p>
          <a:p>
            <a:r>
              <a:rPr lang="fr-BE" dirty="0" err="1" smtClean="0"/>
              <a:t>Optimips</a:t>
            </a:r>
            <a:r>
              <a:rPr lang="fr-BE" dirty="0" smtClean="0"/>
              <a:t> TC</a:t>
            </a:r>
          </a:p>
          <a:p>
            <a:r>
              <a:rPr lang="fr-BE" dirty="0" smtClean="0"/>
              <a:t>CRLC Haute Savoie</a:t>
            </a:r>
          </a:p>
          <a:p>
            <a:r>
              <a:rPr lang="fr-BE" dirty="0" smtClean="0"/>
              <a:t>CRLC Ile de France</a:t>
            </a:r>
          </a:p>
          <a:p>
            <a:r>
              <a:rPr lang="fr-BE" dirty="0" smtClean="0"/>
              <a:t>SMAEC </a:t>
            </a:r>
          </a:p>
          <a:p>
            <a:r>
              <a:rPr lang="fr-BE" sz="3600" b="1" dirty="0" smtClean="0">
                <a:solidFill>
                  <a:srgbClr val="FF0000"/>
                </a:solidFill>
              </a:rPr>
              <a:t>…</a:t>
            </a:r>
          </a:p>
          <a:p>
            <a:endParaRPr lang="fr-BE" dirty="0" smtClean="0"/>
          </a:p>
          <a:p>
            <a:endParaRPr lang="fr-BE" dirty="0"/>
          </a:p>
        </p:txBody>
      </p:sp>
      <p:pic>
        <p:nvPicPr>
          <p:cNvPr id="4" name="Image 1">
            <a:extLst>
              <a:ext uri="{FF2B5EF4-FFF2-40B4-BE49-F238E27FC236}">
                <a16:creationId xmlns:a16="http://schemas.microsoft.com/office/drawing/2014/main" id="{B956CD97-AF58-E947-8F71-87C37F277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44" y="4872560"/>
            <a:ext cx="900000" cy="113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7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Qui en fait partie? </a:t>
            </a:r>
            <a:br>
              <a:rPr lang="fr-BE" dirty="0" smtClean="0"/>
            </a:br>
            <a:r>
              <a:rPr lang="fr-BE" dirty="0" smtClean="0"/>
              <a:t>En France :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BE" dirty="0" smtClean="0"/>
              <a:t>RESACCEL</a:t>
            </a:r>
          </a:p>
          <a:p>
            <a:r>
              <a:rPr lang="fr-BE" dirty="0" smtClean="0"/>
              <a:t>SYNAPS 74</a:t>
            </a:r>
          </a:p>
          <a:p>
            <a:r>
              <a:rPr lang="fr-BE" dirty="0" smtClean="0"/>
              <a:t>CRLC 38</a:t>
            </a:r>
          </a:p>
          <a:p>
            <a:r>
              <a:rPr lang="fr-BE" dirty="0"/>
              <a:t>Fonction Ressource du SAMSAH de l’AFTC </a:t>
            </a:r>
            <a:r>
              <a:rPr lang="fr-BE" dirty="0" smtClean="0"/>
              <a:t>13</a:t>
            </a:r>
          </a:p>
          <a:p>
            <a:r>
              <a:rPr lang="fr-BE" dirty="0" smtClean="0"/>
              <a:t>CRD LCA 84</a:t>
            </a:r>
          </a:p>
          <a:p>
            <a:r>
              <a:rPr lang="fr-BE" dirty="0" smtClean="0"/>
              <a:t>EMOI TC</a:t>
            </a:r>
          </a:p>
          <a:p>
            <a:r>
              <a:rPr lang="fr-BE" dirty="0" smtClean="0"/>
              <a:t>France </a:t>
            </a:r>
            <a:r>
              <a:rPr lang="fr-BE" dirty="0" err="1" smtClean="0"/>
              <a:t>Cérébrolésion</a:t>
            </a:r>
            <a:endParaRPr lang="fr-BE" dirty="0" smtClean="0"/>
          </a:p>
          <a:p>
            <a:r>
              <a:rPr lang="fr-BE" dirty="0" smtClean="0"/>
              <a:t>France Traumatisme Crânien</a:t>
            </a:r>
          </a:p>
          <a:p>
            <a:r>
              <a:rPr lang="fr-BE" sz="3600" b="1" dirty="0" smtClean="0">
                <a:solidFill>
                  <a:srgbClr val="FF0000"/>
                </a:solidFill>
              </a:rPr>
              <a:t>…</a:t>
            </a:r>
          </a:p>
          <a:p>
            <a:endParaRPr lang="fr-BE" dirty="0" smtClean="0"/>
          </a:p>
          <a:p>
            <a:endParaRPr lang="fr-BE" dirty="0"/>
          </a:p>
        </p:txBody>
      </p:sp>
      <p:pic>
        <p:nvPicPr>
          <p:cNvPr id="4" name="Image 1">
            <a:extLst>
              <a:ext uri="{FF2B5EF4-FFF2-40B4-BE49-F238E27FC236}">
                <a16:creationId xmlns:a16="http://schemas.microsoft.com/office/drawing/2014/main" id="{B956CD97-AF58-E947-8F71-87C37F277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44" y="4872560"/>
            <a:ext cx="900000" cy="113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34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Qui en fait partie? </a:t>
            </a:r>
            <a:br>
              <a:rPr lang="fr-BE" dirty="0" smtClean="0"/>
            </a:br>
            <a:r>
              <a:rPr lang="fr-BE" dirty="0" smtClean="0"/>
              <a:t>En Belgique FRANCOPHONE: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La Braise à Bruxelles</a:t>
            </a:r>
          </a:p>
          <a:p>
            <a:r>
              <a:rPr lang="fr-BE" dirty="0" smtClean="0"/>
              <a:t>Le Ressort en Wallonie</a:t>
            </a:r>
            <a:endParaRPr lang="fr-BE" sz="2800" b="1" dirty="0" smtClean="0">
              <a:solidFill>
                <a:srgbClr val="FF0000"/>
              </a:solidFill>
            </a:endParaRPr>
          </a:p>
          <a:p>
            <a:endParaRPr lang="fr-BE" dirty="0"/>
          </a:p>
        </p:txBody>
      </p:sp>
      <p:pic>
        <p:nvPicPr>
          <p:cNvPr id="4" name="Image 1">
            <a:extLst>
              <a:ext uri="{FF2B5EF4-FFF2-40B4-BE49-F238E27FC236}">
                <a16:creationId xmlns:a16="http://schemas.microsoft.com/office/drawing/2014/main" id="{B956CD97-AF58-E947-8F71-87C37F277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44" y="4872560"/>
            <a:ext cx="900000" cy="113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71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Qui en fait partie? </a:t>
            </a:r>
            <a:br>
              <a:rPr lang="fr-BE" dirty="0" smtClean="0"/>
            </a:br>
            <a:r>
              <a:rPr lang="fr-BE" dirty="0" smtClean="0"/>
              <a:t>En ITALIE: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latin typeface="Tw Cen MT" panose="020B0602020104020603" pitchFamily="34" charset="0"/>
                <a:ea typeface="Calibri" panose="020F0502020204030204" pitchFamily="34" charset="0"/>
              </a:rPr>
              <a:t>Fondazione </a:t>
            </a:r>
            <a:r>
              <a:rPr lang="en-US" sz="2000" dirty="0">
                <a:latin typeface="Tw Cen MT" panose="020B0602020104020603" pitchFamily="34" charset="0"/>
                <a:ea typeface="Calibri" panose="020F0502020204030204" pitchFamily="34" charset="0"/>
              </a:rPr>
              <a:t>Don </a:t>
            </a:r>
            <a:r>
              <a:rPr lang="en-US" sz="2000" dirty="0" smtClean="0">
                <a:latin typeface="Tw Cen MT" panose="020B0602020104020603" pitchFamily="34" charset="0"/>
                <a:ea typeface="Calibri" panose="020F0502020204030204" pitchFamily="34" charset="0"/>
              </a:rPr>
              <a:t>Carla Gnocchi ETS</a:t>
            </a:r>
            <a:r>
              <a:rPr lang="en-US" sz="2000" dirty="0">
                <a:latin typeface="Tw Cen MT" panose="020B0602020104020603" pitchFamily="34" charset="0"/>
                <a:ea typeface="Calibri" panose="020F0502020204030204" pitchFamily="34" charset="0"/>
              </a:rPr>
              <a:t/>
            </a:r>
            <a:br>
              <a:rPr lang="en-US" sz="2000" dirty="0">
                <a:latin typeface="Tw Cen MT" panose="020B0602020104020603" pitchFamily="34" charset="0"/>
                <a:ea typeface="Calibri" panose="020F0502020204030204" pitchFamily="34" charset="0"/>
              </a:rPr>
            </a:br>
            <a:r>
              <a:rPr lang="en-US" sz="2000" dirty="0" err="1" smtClean="0">
                <a:latin typeface="Tw Cen MT" panose="020B0602020104020603" pitchFamily="34" charset="0"/>
                <a:ea typeface="Calibri" panose="020F0502020204030204" pitchFamily="34" charset="0"/>
              </a:rPr>
              <a:t>Istituto</a:t>
            </a:r>
            <a:r>
              <a:rPr lang="en-US" sz="2000" dirty="0" smtClean="0">
                <a:latin typeface="Tw Cen MT" panose="020B0602020104020603" pitchFamily="34" charset="0"/>
                <a:ea typeface="Calibri" panose="020F0502020204030204" pitchFamily="34" charset="0"/>
              </a:rPr>
              <a:t> S. Anna di </a:t>
            </a:r>
            <a:r>
              <a:rPr lang="en-US" sz="2000" dirty="0" err="1" smtClean="0">
                <a:latin typeface="Tw Cen MT" panose="020B0602020104020603" pitchFamily="34" charset="0"/>
                <a:ea typeface="Calibri" panose="020F0502020204030204" pitchFamily="34" charset="0"/>
              </a:rPr>
              <a:t>riabilitazione</a:t>
            </a:r>
            <a:r>
              <a:rPr lang="en-US" sz="2000" dirty="0">
                <a:latin typeface="Tw Cen MT" panose="020B0602020104020603" pitchFamily="34" charset="0"/>
                <a:ea typeface="Calibri" panose="020F0502020204030204" pitchFamily="34" charset="0"/>
              </a:rPr>
              <a:t/>
            </a:r>
            <a:br>
              <a:rPr lang="en-US" sz="2000" dirty="0">
                <a:latin typeface="Tw Cen MT" panose="020B0602020104020603" pitchFamily="34" charset="0"/>
                <a:ea typeface="Calibri" panose="020F0502020204030204" pitchFamily="34" charset="0"/>
              </a:rPr>
            </a:br>
            <a:r>
              <a:rPr lang="en-US" sz="2000" dirty="0">
                <a:latin typeface="Tw Cen MT" panose="020B0602020104020603" pitchFamily="34" charset="0"/>
                <a:ea typeface="Calibri" panose="020F0502020204030204" pitchFamily="34" charset="0"/>
              </a:rPr>
              <a:t>IRCCS Centro </a:t>
            </a:r>
            <a:r>
              <a:rPr lang="en-US" sz="2000" dirty="0" err="1">
                <a:latin typeface="Tw Cen MT" panose="020B0602020104020603" pitchFamily="34" charset="0"/>
                <a:ea typeface="Calibri" panose="020F0502020204030204" pitchFamily="34" charset="0"/>
              </a:rPr>
              <a:t>Neurolesi</a:t>
            </a:r>
            <a:r>
              <a:rPr lang="en-US" sz="2000" dirty="0">
                <a:latin typeface="Tw Cen MT" panose="020B0602020104020603" pitchFamily="34" charset="0"/>
                <a:ea typeface="Calibri" panose="020F0502020204030204" pitchFamily="34" charset="0"/>
              </a:rPr>
              <a:t> Bonino </a:t>
            </a:r>
            <a:r>
              <a:rPr lang="en-US" sz="2000" dirty="0" err="1">
                <a:latin typeface="Tw Cen MT" panose="020B0602020104020603" pitchFamily="34" charset="0"/>
                <a:ea typeface="Calibri" panose="020F0502020204030204" pitchFamily="34" charset="0"/>
              </a:rPr>
              <a:t>Pulejo</a:t>
            </a:r>
            <a:r>
              <a:rPr lang="en-US" sz="2000">
                <a:latin typeface="Tw Cen MT" panose="020B0602020104020603" pitchFamily="34" charset="0"/>
                <a:ea typeface="Calibri" panose="020F0502020204030204" pitchFamily="34" charset="0"/>
              </a:rPr>
              <a:t> </a:t>
            </a:r>
            <a:endParaRPr lang="en-US" sz="2000" dirty="0">
              <a:latin typeface="Tw Cen MT" panose="020B0602020104020603" pitchFamily="34" charset="0"/>
              <a:ea typeface="Calibri" panose="020F0502020204030204" pitchFamily="34" charset="0"/>
            </a:endParaRPr>
          </a:p>
          <a:p>
            <a:r>
              <a:rPr lang="en-US" sz="2000" dirty="0" smtClean="0">
                <a:latin typeface="Tw Cen MT" panose="020B0602020104020603" pitchFamily="34" charset="0"/>
                <a:ea typeface="Calibri" panose="020F0502020204030204" pitchFamily="34" charset="0"/>
              </a:rPr>
              <a:t>A.R.CO.92 </a:t>
            </a:r>
            <a:r>
              <a:rPr lang="it-IT" sz="2000" dirty="0">
                <a:latin typeface="Tw Cen MT" panose="020B0602020104020603" pitchFamily="34" charset="0"/>
                <a:ea typeface="Calibri" panose="020F0502020204030204" pitchFamily="34" charset="0"/>
              </a:rPr>
              <a:t>Associazione per la Riabilitazione del Comatoso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2800" dirty="0"/>
          </a:p>
          <a:p>
            <a:endParaRPr lang="fr-BE" sz="2800" b="1" dirty="0" smtClean="0">
              <a:solidFill>
                <a:srgbClr val="FF0000"/>
              </a:solidFill>
            </a:endParaRPr>
          </a:p>
          <a:p>
            <a:endParaRPr lang="fr-BE" dirty="0"/>
          </a:p>
        </p:txBody>
      </p:sp>
      <p:pic>
        <p:nvPicPr>
          <p:cNvPr id="4" name="Image 1">
            <a:extLst>
              <a:ext uri="{FF2B5EF4-FFF2-40B4-BE49-F238E27FC236}">
                <a16:creationId xmlns:a16="http://schemas.microsoft.com/office/drawing/2014/main" id="{B956CD97-AF58-E947-8F71-87C37F277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44" y="4872560"/>
            <a:ext cx="900000" cy="113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83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Qui encore?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D’autres partenaires pourront nous rejoindre…</a:t>
            </a:r>
          </a:p>
          <a:p>
            <a:r>
              <a:rPr lang="fr-FR" dirty="0" smtClean="0"/>
              <a:t>Suisse, Grand- Duché de Luxembourg,… Québec….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r>
              <a:rPr lang="fr-FR" b="1" dirty="0" smtClean="0"/>
              <a:t>Les personnes </a:t>
            </a:r>
            <a:r>
              <a:rPr lang="fr-FR" b="1" dirty="0" err="1" smtClean="0"/>
              <a:t>cérébrolésées</a:t>
            </a:r>
            <a:r>
              <a:rPr lang="fr-FR" b="1" dirty="0" smtClean="0"/>
              <a:t> via les GEM, CVS LADAPT notamment….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5147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Qui en fait partie? </a:t>
            </a:r>
            <a:br>
              <a:rPr lang="fr-BE" dirty="0" smtClean="0"/>
            </a:b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fr-BE" sz="2800" dirty="0" smtClean="0"/>
              <a:t>- des professionnels</a:t>
            </a:r>
          </a:p>
          <a:p>
            <a:pPr lvl="1"/>
            <a:r>
              <a:rPr lang="fr-BE" sz="2800" dirty="0" smtClean="0"/>
              <a:t>- des personnes </a:t>
            </a:r>
            <a:r>
              <a:rPr lang="fr-BE" sz="2800" dirty="0" err="1" smtClean="0"/>
              <a:t>cérébrolésées</a:t>
            </a:r>
            <a:endParaRPr lang="fr-BE" sz="2800" dirty="0" smtClean="0"/>
          </a:p>
          <a:p>
            <a:pPr lvl="1"/>
            <a:r>
              <a:rPr lang="fr-BE" sz="2800" dirty="0" smtClean="0"/>
              <a:t>- des familles</a:t>
            </a:r>
          </a:p>
        </p:txBody>
      </p:sp>
      <p:pic>
        <p:nvPicPr>
          <p:cNvPr id="4" name="Image 1">
            <a:extLst>
              <a:ext uri="{FF2B5EF4-FFF2-40B4-BE49-F238E27FC236}">
                <a16:creationId xmlns:a16="http://schemas.microsoft.com/office/drawing/2014/main" id="{B956CD97-AF58-E947-8F71-87C37F277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544" y="4872560"/>
            <a:ext cx="900000" cy="113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30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Missions </a:t>
            </a:r>
            <a:r>
              <a:rPr lang="fr-FR" dirty="0" err="1" smtClean="0"/>
              <a:t>dES</a:t>
            </a:r>
            <a:r>
              <a:rPr lang="fr-FR" dirty="0" smtClean="0"/>
              <a:t> DISPOSITIFS </a:t>
            </a:r>
            <a:r>
              <a:rPr lang="fr-FR" dirty="0" err="1" smtClean="0"/>
              <a:t>ressourceS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BE" dirty="0"/>
              <a:t>• </a:t>
            </a:r>
            <a:r>
              <a:rPr lang="fr-BE" b="1" dirty="0"/>
              <a:t>Informer</a:t>
            </a:r>
            <a:r>
              <a:rPr lang="fr-BE" dirty="0"/>
              <a:t> les personnes, les familles et les professionnels.</a:t>
            </a:r>
            <a:endParaRPr lang="en-US" dirty="0"/>
          </a:p>
          <a:p>
            <a:r>
              <a:rPr lang="fr-BE" dirty="0"/>
              <a:t>• </a:t>
            </a:r>
            <a:r>
              <a:rPr lang="fr-BE" b="1" dirty="0"/>
              <a:t>Sensibiliser</a:t>
            </a:r>
            <a:r>
              <a:rPr lang="fr-BE" dirty="0"/>
              <a:t> le grand public et les acteurs de première ligne.</a:t>
            </a:r>
            <a:endParaRPr lang="en-US" dirty="0"/>
          </a:p>
          <a:p>
            <a:r>
              <a:rPr lang="fr-BE" dirty="0"/>
              <a:t>• </a:t>
            </a:r>
            <a:r>
              <a:rPr lang="fr-BE" b="1" dirty="0"/>
              <a:t>Former</a:t>
            </a:r>
            <a:r>
              <a:rPr lang="fr-BE" dirty="0"/>
              <a:t> les professionnels du soin, de l'accompagnement et d'autres secteurs (éducation, emploi, etc.).</a:t>
            </a:r>
            <a:endParaRPr lang="en-US" dirty="0"/>
          </a:p>
          <a:p>
            <a:r>
              <a:rPr lang="fr-BE" dirty="0"/>
              <a:t>• </a:t>
            </a:r>
            <a:r>
              <a:rPr lang="fr-BE" b="1" dirty="0"/>
              <a:t>Orienter</a:t>
            </a:r>
            <a:r>
              <a:rPr lang="fr-BE" dirty="0"/>
              <a:t> vers les structures et services adaptés du territoire.</a:t>
            </a:r>
            <a:endParaRPr lang="en-US" dirty="0"/>
          </a:p>
          <a:p>
            <a:r>
              <a:rPr lang="fr-BE" dirty="0"/>
              <a:t>• </a:t>
            </a:r>
            <a:r>
              <a:rPr lang="fr-BE" b="1" dirty="0"/>
              <a:t>Animer</a:t>
            </a:r>
            <a:r>
              <a:rPr lang="fr-BE" dirty="0"/>
              <a:t> le réseau local des acteurs impliqués dans le parcours de la personne.</a:t>
            </a:r>
            <a:endParaRPr lang="en-US" dirty="0"/>
          </a:p>
          <a:p>
            <a:r>
              <a:rPr lang="fr-BE" dirty="0"/>
              <a:t>• </a:t>
            </a:r>
            <a:r>
              <a:rPr lang="fr-BE" b="1" dirty="0"/>
              <a:t>Évaluer</a:t>
            </a:r>
            <a:r>
              <a:rPr lang="fr-BE" dirty="0"/>
              <a:t> les situations et les besoins pour guider l'orientation.</a:t>
            </a:r>
            <a:endParaRPr lang="en-US" dirty="0"/>
          </a:p>
          <a:p>
            <a:r>
              <a:rPr lang="fr-BE" dirty="0"/>
              <a:t>• </a:t>
            </a:r>
            <a:r>
              <a:rPr lang="fr-BE" b="1" dirty="0"/>
              <a:t>Être un support</a:t>
            </a:r>
            <a:r>
              <a:rPr lang="fr-BE" dirty="0"/>
              <a:t> au parcours de la personne </a:t>
            </a:r>
            <a:r>
              <a:rPr lang="fr-BE" dirty="0" err="1"/>
              <a:t>cérébrolésée</a:t>
            </a:r>
            <a:r>
              <a:rPr lang="fr-BE" dirty="0"/>
              <a:t>.</a:t>
            </a:r>
            <a:endParaRPr lang="en-US" dirty="0"/>
          </a:p>
          <a:p>
            <a:r>
              <a:rPr lang="fr-BE" dirty="0"/>
              <a:t>L</a:t>
            </a:r>
            <a:r>
              <a:rPr lang="fr-BE" dirty="0" smtClean="0"/>
              <a:t>es </a:t>
            </a:r>
            <a:r>
              <a:rPr lang="fr-BE" dirty="0"/>
              <a:t>missions des dispositifs ressources </a:t>
            </a:r>
            <a:r>
              <a:rPr lang="fr-BE" b="1" dirty="0"/>
              <a:t>n'incluent pas la prise en charge médicale ou </a:t>
            </a:r>
            <a:r>
              <a:rPr lang="fr-BE" b="1" dirty="0" smtClean="0"/>
              <a:t>thérapeutique</a:t>
            </a:r>
            <a:r>
              <a:rPr lang="fr-BE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88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é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é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é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265</TotalTime>
  <Words>548</Words>
  <Application>Microsoft Office PowerPoint</Application>
  <PresentationFormat>Grand écran</PresentationFormat>
  <Paragraphs>85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0" baseType="lpstr">
      <vt:lpstr>Calibri</vt:lpstr>
      <vt:lpstr>Calibri Light</vt:lpstr>
      <vt:lpstr>Century Gothic</vt:lpstr>
      <vt:lpstr>Times New Roman</vt:lpstr>
      <vt:lpstr>Tw Cen MT</vt:lpstr>
      <vt:lpstr>Tw Cen MT Condensed</vt:lpstr>
      <vt:lpstr>Wingdings 3</vt:lpstr>
      <vt:lpstr>Intégral</vt:lpstr>
      <vt:lpstr>Réseau EBIS deS dispositifs ressources POUR LA cérébrolésion acquise</vt:lpstr>
      <vt:lpstr>Objectifs de ce réseau francophone?</vt:lpstr>
      <vt:lpstr>Qui en fait partie?  En France :</vt:lpstr>
      <vt:lpstr>Qui en fait partie?  En France :</vt:lpstr>
      <vt:lpstr>Qui en fait partie?  En Belgique FRANCOPHONE:</vt:lpstr>
      <vt:lpstr>Qui en fait partie?  En ITALIE:</vt:lpstr>
      <vt:lpstr>Qui encore?</vt:lpstr>
      <vt:lpstr>Qui en fait partie?  </vt:lpstr>
      <vt:lpstr>Missions dES DISPOSITIFS ressourceS</vt:lpstr>
      <vt:lpstr>A QUI S’ADRESSENT LES DISPOSITIFS Ressources?</vt:lpstr>
      <vt:lpstr>Le réseau EBIS : CONCRETEMENT?</vt:lpstr>
      <vt:lpstr>Pour toute information complémentaire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Réseau francophone de dispositifs ressources dédiés à la lésion cérébrale acquise</dc:title>
  <dc:creator>christine croisiaux</dc:creator>
  <cp:lastModifiedBy>Christine</cp:lastModifiedBy>
  <cp:revision>30</cp:revision>
  <dcterms:created xsi:type="dcterms:W3CDTF">2025-11-15T09:29:54Z</dcterms:created>
  <dcterms:modified xsi:type="dcterms:W3CDTF">2026-07-04T16:24:10Z</dcterms:modified>
</cp:coreProperties>
</file>